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6" r:id="rId12"/>
  </p:sldIdLst>
  <p:sldSz cx="18288000" cy="10287000"/>
  <p:notesSz cx="6858000" cy="9144000"/>
  <p:embeddedFontLst>
    <p:embeddedFont>
      <p:font typeface="210 8비트" panose="020B0604020202020204" charset="-127"/>
      <p:regular r:id="rId14"/>
    </p:embeddedFont>
    <p:embeddedFont>
      <p:font typeface="Arimo" panose="020B0604020202020204" charset="0"/>
      <p:regular r:id="rId15"/>
    </p:embeddedFont>
    <p:embeddedFont>
      <p:font typeface="Barlow" panose="00000500000000000000" pitchFamily="2" charset="0"/>
      <p:regular r:id="rId16"/>
    </p:embeddedFont>
    <p:embeddedFont>
      <p:font typeface="Barlow Bold" panose="00000800000000000000" charset="0"/>
      <p:regular r:id="rId17"/>
    </p:embeddedFont>
    <p:embeddedFont>
      <p:font typeface="Barlow Heavy Italics" panose="020B0604020202020204" charset="0"/>
      <p:regular r:id="rId18"/>
    </p:embeddedFont>
    <p:embeddedFont>
      <p:font typeface="Barlow Medium" panose="00000600000000000000" pitchFamily="2" charset="0"/>
      <p:regular r:id="rId19"/>
    </p:embeddedFont>
    <p:embeddedFont>
      <p:font typeface="Calibri (MS)" panose="020B0604020202020204" charset="0"/>
      <p:regular r:id="rId20"/>
    </p:embeddedFont>
    <p:embeddedFont>
      <p:font typeface="Calibri (MS) Bold" panose="020B0604020202020204" charset="0"/>
      <p:regular r:id="rId21"/>
    </p:embeddedFont>
    <p:embeddedFont>
      <p:font typeface="Segoe Script" panose="030B0504020000000003" pitchFamily="66" charset="0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88C905-028C-4C6C-979C-E7F0CD934CDF}" type="datetimeFigureOut">
              <a:rPr lang="en-US" smtClean="0"/>
              <a:t>9/4/2025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54B8AA-F41D-410F-B76F-91FDBA1C86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261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4B8AA-F41D-410F-B76F-91FDBA1C864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56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3.sv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3.sv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3.sv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TextBox 5"/>
          <p:cNvSpPr txBox="1"/>
          <p:nvPr/>
        </p:nvSpPr>
        <p:spPr>
          <a:xfrm>
            <a:off x="4055721" y="6099429"/>
            <a:ext cx="90630" cy="6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16"/>
              </a:lnSpc>
            </a:pPr>
            <a:r>
              <a:rPr lang="en-US" sz="349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89793" y="6707505"/>
            <a:ext cx="211331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1"/>
              </a:lnSpc>
            </a:pP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Dept. of CSE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900434" y="7183374"/>
            <a:ext cx="77807" cy="733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49"/>
              </a:lnSpc>
            </a:pPr>
            <a:r>
              <a:rPr lang="en-US" sz="3003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72608" y="6080439"/>
            <a:ext cx="1719965" cy="191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 spc="3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ID Batch Semester Section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958917" y="6080439"/>
            <a:ext cx="1860328" cy="1914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: 251311022 : 36th : 2nd : 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43596" y="6099429"/>
            <a:ext cx="3600581" cy="60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MD.</a:t>
            </a:r>
            <a:r>
              <a:rPr lang="en-US" sz="349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49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IQBAL</a:t>
            </a:r>
            <a:r>
              <a:rPr lang="en-US" sz="3497" b="1">
                <a:solidFill>
                  <a:srgbClr val="000000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497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HASAN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389793" y="7402449"/>
            <a:ext cx="3814060" cy="4809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4"/>
              </a:lnSpc>
            </a:pPr>
            <a:r>
              <a:rPr lang="en-US" sz="3003" b="1" spc="36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Varendra University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85904" y="1866900"/>
            <a:ext cx="9755291" cy="19132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26"/>
              </a:lnSpc>
            </a:pPr>
            <a:r>
              <a:rPr lang="en-US" sz="17252" b="1" dirty="0">
                <a:solidFill>
                  <a:srgbClr val="40404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WELCOME</a:t>
            </a:r>
          </a:p>
          <a:p>
            <a:pPr algn="r">
              <a:lnSpc>
                <a:spcPts val="7500"/>
              </a:lnSpc>
            </a:pPr>
            <a:r>
              <a:rPr lang="en-US" sz="3000" b="1" spc="2400" dirty="0">
                <a:solidFill>
                  <a:srgbClr val="FF0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54755" y="2967990"/>
            <a:ext cx="22112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BF9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368165" y="2967990"/>
            <a:ext cx="24172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0000CC"/>
                </a:solidFill>
                <a:latin typeface="Barlow Medium"/>
                <a:ea typeface="Barlow Medium"/>
                <a:cs typeface="Barlow Medium"/>
                <a:sym typeface="Barlow Medium"/>
              </a:rPr>
              <a:t>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0946" y="2967990"/>
            <a:ext cx="7772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473386" y="2967990"/>
            <a:ext cx="277868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FFFF00"/>
                </a:solidFill>
                <a:latin typeface="Barlow Medium"/>
                <a:ea typeface="Barlow Medium"/>
                <a:cs typeface="Barlow Medium"/>
                <a:sym typeface="Barlow Medium"/>
              </a:rPr>
              <a:t>M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142041" y="2967990"/>
            <a:ext cx="22034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FF0066"/>
                </a:solidFill>
                <a:latin typeface="Barlow Medium"/>
                <a:ea typeface="Barlow Medium"/>
                <a:cs typeface="Barlow Medium"/>
                <a:sym typeface="Barlow Medium"/>
              </a:rPr>
              <a:t>Y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53546" y="2967990"/>
            <a:ext cx="7772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27891" y="2967990"/>
            <a:ext cx="230064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00B050"/>
                </a:solidFill>
                <a:latin typeface="Barlow Medium"/>
                <a:ea typeface="Barlow Medium"/>
                <a:cs typeface="Barlow Medium"/>
                <a:sym typeface="Barlow Medium"/>
              </a:rPr>
              <a:t>P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848921" y="2967990"/>
            <a:ext cx="237839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BF9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R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477571" y="2967990"/>
            <a:ext cx="23511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3FE412"/>
                </a:solidFill>
                <a:latin typeface="Barlow Medium"/>
                <a:ea typeface="Barlow Medium"/>
                <a:cs typeface="Barlow Medium"/>
                <a:sym typeface="Barlow Medium"/>
              </a:rPr>
              <a:t>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104793" y="2967990"/>
            <a:ext cx="22695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0000CC"/>
                </a:solidFill>
                <a:latin typeface="Barlow Medium"/>
                <a:ea typeface="Barlow Medium"/>
                <a:cs typeface="Barlow Medium"/>
                <a:sym typeface="Barlow Medium"/>
              </a:rPr>
              <a:t>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723918" y="2967990"/>
            <a:ext cx="23511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 dirty="0">
                <a:solidFill>
                  <a:srgbClr val="22CD15"/>
                </a:solidFill>
                <a:latin typeface="Barlow Medium"/>
                <a:ea typeface="Barlow Medium"/>
                <a:cs typeface="Barlow Medium"/>
                <a:sym typeface="Barlow Medium"/>
              </a:rPr>
              <a:t>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350663" y="2967990"/>
            <a:ext cx="26271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00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04078" y="2967990"/>
            <a:ext cx="22112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FF0066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617488" y="2967990"/>
            <a:ext cx="235887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FFC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A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44233" y="2967990"/>
            <a:ext cx="221123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 dirty="0">
                <a:solidFill>
                  <a:srgbClr val="00B0F0"/>
                </a:solidFill>
                <a:latin typeface="Barlow Medium"/>
                <a:ea typeface="Barlow Medium"/>
                <a:cs typeface="Barlow Medium"/>
                <a:sym typeface="Barlow Medium"/>
              </a:rPr>
              <a:t>T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857952" y="2967990"/>
            <a:ext cx="10065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 dirty="0">
                <a:solidFill>
                  <a:srgbClr val="7030A0"/>
                </a:solidFill>
                <a:latin typeface="Barlow Medium"/>
                <a:ea typeface="Barlow Medium"/>
                <a:cs typeface="Barlow Medium"/>
                <a:sym typeface="Barlow Medium"/>
              </a:rPr>
              <a:t>I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987617" y="2967990"/>
            <a:ext cx="262711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3000" b="1" spc="2400">
                <a:solidFill>
                  <a:srgbClr val="FFC000"/>
                </a:solidFill>
                <a:latin typeface="Barlow Medium"/>
                <a:ea typeface="Barlow Medium"/>
                <a:cs typeface="Barlow Medium"/>
                <a:sym typeface="Barlow Medium"/>
              </a:rPr>
              <a:t>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">
            <a:extLst>
              <a:ext uri="{FF2B5EF4-FFF2-40B4-BE49-F238E27FC236}">
                <a16:creationId xmlns:a16="http://schemas.microsoft.com/office/drawing/2014/main" id="{B8CCD8B4-6852-B7E4-2E3A-20208647E2FE}"/>
              </a:ext>
            </a:extLst>
          </p:cNvPr>
          <p:cNvSpPr/>
          <p:nvPr/>
        </p:nvSpPr>
        <p:spPr>
          <a:xfrm>
            <a:off x="0" y="54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Freeform 3">
            <a:extLst>
              <a:ext uri="{FF2B5EF4-FFF2-40B4-BE49-F238E27FC236}">
                <a16:creationId xmlns:a16="http://schemas.microsoft.com/office/drawing/2014/main" id="{C9A1A634-0813-AB6F-C471-3B4518CDAE5B}"/>
              </a:ext>
            </a:extLst>
          </p:cNvPr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TextBox 6">
            <a:extLst>
              <a:ext uri="{FF2B5EF4-FFF2-40B4-BE49-F238E27FC236}">
                <a16:creationId xmlns:a16="http://schemas.microsoft.com/office/drawing/2014/main" id="{CAD1D732-E879-ADBA-EA6B-A3DAE08B9E8A}"/>
              </a:ext>
            </a:extLst>
          </p:cNvPr>
          <p:cNvSpPr txBox="1"/>
          <p:nvPr/>
        </p:nvSpPr>
        <p:spPr>
          <a:xfrm>
            <a:off x="1047155" y="2620715"/>
            <a:ext cx="13411646" cy="824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Summary: Bridging Language and Logic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64D4C0AF-315E-3566-8990-26BA4B29F44F}"/>
              </a:ext>
            </a:extLst>
          </p:cNvPr>
          <p:cNvSpPr txBox="1"/>
          <p:nvPr/>
        </p:nvSpPr>
        <p:spPr>
          <a:xfrm>
            <a:off x="1047155" y="4042022"/>
            <a:ext cx="16193690" cy="920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We've explored how natural language sentences can be precisely expressed using predicates and quantifiers, and vice-versa.</a:t>
            </a:r>
          </a:p>
        </p:txBody>
      </p:sp>
      <p:grpSp>
        <p:nvGrpSpPr>
          <p:cNvPr id="27" name="Group 8">
            <a:extLst>
              <a:ext uri="{FF2B5EF4-FFF2-40B4-BE49-F238E27FC236}">
                <a16:creationId xmlns:a16="http://schemas.microsoft.com/office/drawing/2014/main" id="{2EF2796E-A8E2-DDA7-74FC-B670E80D3F5A}"/>
              </a:ext>
            </a:extLst>
          </p:cNvPr>
          <p:cNvGrpSpPr/>
          <p:nvPr/>
        </p:nvGrpSpPr>
        <p:grpSpPr>
          <a:xfrm>
            <a:off x="1042392" y="5445621"/>
            <a:ext cx="682675" cy="682675"/>
            <a:chOff x="0" y="0"/>
            <a:chExt cx="910233" cy="910233"/>
          </a:xfrm>
        </p:grpSpPr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240995D1-C579-FC0A-9934-712FDADAEC4A}"/>
                </a:ext>
              </a:extLst>
            </p:cNvPr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664EAD56-BC9A-B375-D2BD-5EB2A96C6462}"/>
                </a:ext>
              </a:extLst>
            </p:cNvPr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id="30" name="TextBox 11">
            <a:extLst>
              <a:ext uri="{FF2B5EF4-FFF2-40B4-BE49-F238E27FC236}">
                <a16:creationId xmlns:a16="http://schemas.microsoft.com/office/drawing/2014/main" id="{DC7AD96E-0AA2-2A41-3AE0-DB5B49AD3BA4}"/>
              </a:ext>
            </a:extLst>
          </p:cNvPr>
          <p:cNvSpPr txBox="1"/>
          <p:nvPr/>
        </p:nvSpPr>
        <p:spPr>
          <a:xfrm>
            <a:off x="2019449" y="5515124"/>
            <a:ext cx="3520231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Sentence to Logic</a:t>
            </a: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1680A920-FE12-5F97-3FAE-4D0574E8C70E}"/>
              </a:ext>
            </a:extLst>
          </p:cNvPr>
          <p:cNvSpPr txBox="1"/>
          <p:nvPr/>
        </p:nvSpPr>
        <p:spPr>
          <a:xfrm>
            <a:off x="2019449" y="6058346"/>
            <a:ext cx="4176266" cy="140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Complex sentences can be broken down into logical expressions.</a:t>
            </a:r>
          </a:p>
        </p:txBody>
      </p:sp>
      <p:grpSp>
        <p:nvGrpSpPr>
          <p:cNvPr id="32" name="Group 13">
            <a:extLst>
              <a:ext uri="{FF2B5EF4-FFF2-40B4-BE49-F238E27FC236}">
                <a16:creationId xmlns:a16="http://schemas.microsoft.com/office/drawing/2014/main" id="{40A83569-AF81-7BDA-07FA-D8E7A97432DA}"/>
              </a:ext>
            </a:extLst>
          </p:cNvPr>
          <p:cNvGrpSpPr/>
          <p:nvPr/>
        </p:nvGrpSpPr>
        <p:grpSpPr>
          <a:xfrm>
            <a:off x="6564958" y="5445621"/>
            <a:ext cx="682675" cy="682675"/>
            <a:chOff x="0" y="0"/>
            <a:chExt cx="910233" cy="910233"/>
          </a:xfrm>
        </p:grpSpPr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2CEEC5A-7F3D-CA9F-5EE2-8A915A0EC073}"/>
                </a:ext>
              </a:extLst>
            </p:cNvPr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B3A034C7-FE9C-CA1D-73B4-D7D242ECEEDE}"/>
                </a:ext>
              </a:extLst>
            </p:cNvPr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id="35" name="TextBox 16">
            <a:extLst>
              <a:ext uri="{FF2B5EF4-FFF2-40B4-BE49-F238E27FC236}">
                <a16:creationId xmlns:a16="http://schemas.microsoft.com/office/drawing/2014/main" id="{01693B43-FEB9-6ADA-3534-9631CDC38EF5}"/>
              </a:ext>
            </a:extLst>
          </p:cNvPr>
          <p:cNvSpPr txBox="1"/>
          <p:nvPr/>
        </p:nvSpPr>
        <p:spPr>
          <a:xfrm>
            <a:off x="7542014" y="5515124"/>
            <a:ext cx="3520231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Quantifier Roles</a:t>
            </a:r>
          </a:p>
        </p:txBody>
      </p:sp>
      <p:sp>
        <p:nvSpPr>
          <p:cNvPr id="36" name="TextBox 17">
            <a:extLst>
              <a:ext uri="{FF2B5EF4-FFF2-40B4-BE49-F238E27FC236}">
                <a16:creationId xmlns:a16="http://schemas.microsoft.com/office/drawing/2014/main" id="{6F5C2C32-99FF-FF98-29B8-CA3C69461AB1}"/>
              </a:ext>
            </a:extLst>
          </p:cNvPr>
          <p:cNvSpPr txBox="1"/>
          <p:nvPr/>
        </p:nvSpPr>
        <p:spPr>
          <a:xfrm>
            <a:off x="7542014" y="6058346"/>
            <a:ext cx="4176266" cy="140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Universal (∀) for "All", Existential (∃) for "Some/There exists".</a:t>
            </a:r>
          </a:p>
        </p:txBody>
      </p:sp>
      <p:grpSp>
        <p:nvGrpSpPr>
          <p:cNvPr id="37" name="Group 18">
            <a:extLst>
              <a:ext uri="{FF2B5EF4-FFF2-40B4-BE49-F238E27FC236}">
                <a16:creationId xmlns:a16="http://schemas.microsoft.com/office/drawing/2014/main" id="{5720762D-7996-C5D4-78A0-01A3DA56C617}"/>
              </a:ext>
            </a:extLst>
          </p:cNvPr>
          <p:cNvGrpSpPr/>
          <p:nvPr/>
        </p:nvGrpSpPr>
        <p:grpSpPr>
          <a:xfrm>
            <a:off x="12087522" y="5445621"/>
            <a:ext cx="682675" cy="682675"/>
            <a:chOff x="0" y="0"/>
            <a:chExt cx="910233" cy="910233"/>
          </a:xfrm>
        </p:grpSpPr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5AED13F8-F2EE-E273-F710-D68C6BF3DCDE}"/>
                </a:ext>
              </a:extLst>
            </p:cNvPr>
            <p:cNvSpPr/>
            <p:nvPr/>
          </p:nvSpPr>
          <p:spPr>
            <a:xfrm>
              <a:off x="6350" y="6350"/>
              <a:ext cx="897509" cy="897509"/>
            </a:xfrm>
            <a:custGeom>
              <a:avLst/>
              <a:gdLst/>
              <a:ahLst/>
              <a:cxnLst/>
              <a:rect l="l" t="t" r="r" b="b"/>
              <a:pathLst>
                <a:path w="897509" h="897509">
                  <a:moveTo>
                    <a:pt x="0" y="167513"/>
                  </a:moveTo>
                  <a:cubicBezTo>
                    <a:pt x="0" y="75057"/>
                    <a:pt x="75057" y="0"/>
                    <a:pt x="167513" y="0"/>
                  </a:cubicBezTo>
                  <a:lnTo>
                    <a:pt x="729996" y="0"/>
                  </a:lnTo>
                  <a:cubicBezTo>
                    <a:pt x="822579" y="0"/>
                    <a:pt x="897509" y="75057"/>
                    <a:pt x="897509" y="167513"/>
                  </a:cubicBezTo>
                  <a:lnTo>
                    <a:pt x="897509" y="729996"/>
                  </a:lnTo>
                  <a:cubicBezTo>
                    <a:pt x="897509" y="822579"/>
                    <a:pt x="822452" y="897509"/>
                    <a:pt x="729996" y="897509"/>
                  </a:cubicBezTo>
                  <a:lnTo>
                    <a:pt x="167513" y="897509"/>
                  </a:lnTo>
                  <a:cubicBezTo>
                    <a:pt x="75057" y="897509"/>
                    <a:pt x="0" y="822452"/>
                    <a:pt x="0" y="729996"/>
                  </a:cubicBezTo>
                  <a:close/>
                </a:path>
              </a:pathLst>
            </a:custGeom>
            <a:solidFill>
              <a:srgbClr val="FAF5EB"/>
            </a:solidFill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89534AA5-7B29-CCAC-3C26-10EF0C7C6FAA}"/>
                </a:ext>
              </a:extLst>
            </p:cNvPr>
            <p:cNvSpPr/>
            <p:nvPr/>
          </p:nvSpPr>
          <p:spPr>
            <a:xfrm>
              <a:off x="0" y="0"/>
              <a:ext cx="910209" cy="910209"/>
            </a:xfrm>
            <a:custGeom>
              <a:avLst/>
              <a:gdLst/>
              <a:ahLst/>
              <a:cxnLst/>
              <a:rect l="l" t="t" r="r" b="b"/>
              <a:pathLst>
                <a:path w="910209" h="910209">
                  <a:moveTo>
                    <a:pt x="0" y="173863"/>
                  </a:moveTo>
                  <a:cubicBezTo>
                    <a:pt x="0" y="77851"/>
                    <a:pt x="77851" y="0"/>
                    <a:pt x="173863" y="0"/>
                  </a:cubicBez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lnTo>
                    <a:pt x="736346" y="6350"/>
                  </a:lnTo>
                  <a:lnTo>
                    <a:pt x="736346" y="0"/>
                  </a:lnTo>
                  <a:cubicBezTo>
                    <a:pt x="832358" y="0"/>
                    <a:pt x="910209" y="77851"/>
                    <a:pt x="910209" y="173863"/>
                  </a:cubicBezTo>
                  <a:lnTo>
                    <a:pt x="910209" y="736346"/>
                  </a:lnTo>
                  <a:lnTo>
                    <a:pt x="903859" y="736346"/>
                  </a:lnTo>
                  <a:lnTo>
                    <a:pt x="910209" y="736346"/>
                  </a:lnTo>
                  <a:cubicBezTo>
                    <a:pt x="910209" y="832358"/>
                    <a:pt x="832358" y="910209"/>
                    <a:pt x="736346" y="910209"/>
                  </a:cubicBezTo>
                  <a:lnTo>
                    <a:pt x="736346" y="903859"/>
                  </a:lnTo>
                  <a:lnTo>
                    <a:pt x="736346" y="910209"/>
                  </a:lnTo>
                  <a:lnTo>
                    <a:pt x="173863" y="910209"/>
                  </a:lnTo>
                  <a:lnTo>
                    <a:pt x="173863" y="903859"/>
                  </a:lnTo>
                  <a:lnTo>
                    <a:pt x="173863" y="910209"/>
                  </a:lnTo>
                  <a:cubicBezTo>
                    <a:pt x="77851" y="910209"/>
                    <a:pt x="0" y="832358"/>
                    <a:pt x="0" y="736346"/>
                  </a:cubicBezTo>
                  <a:lnTo>
                    <a:pt x="0" y="173863"/>
                  </a:lnTo>
                  <a:lnTo>
                    <a:pt x="6350" y="173863"/>
                  </a:lnTo>
                  <a:lnTo>
                    <a:pt x="0" y="173863"/>
                  </a:lnTo>
                  <a:moveTo>
                    <a:pt x="12700" y="173863"/>
                  </a:moveTo>
                  <a:lnTo>
                    <a:pt x="12700" y="736346"/>
                  </a:lnTo>
                  <a:lnTo>
                    <a:pt x="6350" y="736346"/>
                  </a:lnTo>
                  <a:lnTo>
                    <a:pt x="12700" y="736346"/>
                  </a:lnTo>
                  <a:cubicBezTo>
                    <a:pt x="12700" y="825373"/>
                    <a:pt x="84836" y="897509"/>
                    <a:pt x="173863" y="897509"/>
                  </a:cubicBezTo>
                  <a:lnTo>
                    <a:pt x="736346" y="897509"/>
                  </a:lnTo>
                  <a:cubicBezTo>
                    <a:pt x="825373" y="897509"/>
                    <a:pt x="897509" y="825373"/>
                    <a:pt x="897509" y="736346"/>
                  </a:cubicBezTo>
                  <a:lnTo>
                    <a:pt x="897509" y="173863"/>
                  </a:lnTo>
                  <a:lnTo>
                    <a:pt x="903859" y="173863"/>
                  </a:lnTo>
                  <a:lnTo>
                    <a:pt x="897509" y="173863"/>
                  </a:lnTo>
                  <a:cubicBezTo>
                    <a:pt x="897509" y="84836"/>
                    <a:pt x="825373" y="12700"/>
                    <a:pt x="736346" y="12700"/>
                  </a:cubicBezTo>
                  <a:lnTo>
                    <a:pt x="173863" y="12700"/>
                  </a:lnTo>
                  <a:lnTo>
                    <a:pt x="173863" y="6350"/>
                  </a:lnTo>
                  <a:lnTo>
                    <a:pt x="173863" y="12700"/>
                  </a:lnTo>
                  <a:cubicBezTo>
                    <a:pt x="84836" y="12700"/>
                    <a:pt x="12700" y="84836"/>
                    <a:pt x="12700" y="173863"/>
                  </a:cubicBezTo>
                  <a:close/>
                </a:path>
              </a:pathLst>
            </a:custGeom>
            <a:solidFill>
              <a:srgbClr val="D5CDBE"/>
            </a:solidFill>
          </p:spPr>
        </p:sp>
      </p:grpSp>
      <p:sp>
        <p:nvSpPr>
          <p:cNvPr id="40" name="TextBox 21">
            <a:extLst>
              <a:ext uri="{FF2B5EF4-FFF2-40B4-BE49-F238E27FC236}">
                <a16:creationId xmlns:a16="http://schemas.microsoft.com/office/drawing/2014/main" id="{B8B8FF16-49EB-CE9B-96CA-9618C8CE6FFE}"/>
              </a:ext>
            </a:extLst>
          </p:cNvPr>
          <p:cNvSpPr txBox="1"/>
          <p:nvPr/>
        </p:nvSpPr>
        <p:spPr>
          <a:xfrm>
            <a:off x="13064579" y="5515124"/>
            <a:ext cx="4039046" cy="407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Bidirectional Conversion</a:t>
            </a:r>
          </a:p>
        </p:txBody>
      </p:sp>
      <p:sp>
        <p:nvSpPr>
          <p:cNvPr id="41" name="TextBox 22">
            <a:extLst>
              <a:ext uri="{FF2B5EF4-FFF2-40B4-BE49-F238E27FC236}">
                <a16:creationId xmlns:a16="http://schemas.microsoft.com/office/drawing/2014/main" id="{484EF8E4-E31A-77C1-05B1-A68E5650E64D}"/>
              </a:ext>
            </a:extLst>
          </p:cNvPr>
          <p:cNvSpPr txBox="1"/>
          <p:nvPr/>
        </p:nvSpPr>
        <p:spPr>
          <a:xfrm>
            <a:off x="13064579" y="6058346"/>
            <a:ext cx="4176266" cy="14076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chemeClr val="bg1"/>
                </a:solidFill>
                <a:latin typeface="Arimo"/>
                <a:ea typeface="Arimo"/>
                <a:cs typeface="Arimo"/>
                <a:sym typeface="Arimo"/>
              </a:rPr>
              <a:t>The process works both from natural language to logic and from logic to natural language.</a:t>
            </a:r>
          </a:p>
        </p:txBody>
      </p:sp>
    </p:spTree>
    <p:extLst>
      <p:ext uri="{BB962C8B-B14F-4D97-AF65-F5344CB8AC3E}">
        <p14:creationId xmlns:p14="http://schemas.microsoft.com/office/powerpoint/2010/main" val="938745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64667" y="650843"/>
            <a:ext cx="3144607" cy="100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373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436322" y="7448229"/>
            <a:ext cx="4297526" cy="8817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707"/>
              </a:lnSpc>
            </a:pPr>
            <a:r>
              <a:rPr lang="en-US" sz="5505" b="1" dirty="0">
                <a:solidFill>
                  <a:srgbClr val="7F7F7F"/>
                </a:solidFill>
                <a:latin typeface="Barlow Bold"/>
                <a:ea typeface="Barlow Bold"/>
                <a:cs typeface="Barlow Bold"/>
                <a:sym typeface="Barlow Bold"/>
              </a:rPr>
              <a:t>Thank You!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930479" y="3881092"/>
            <a:ext cx="223087" cy="131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8"/>
              </a:lnSpc>
            </a:pPr>
            <a:r>
              <a:rPr lang="en-US" sz="7619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164580" y="5101876"/>
            <a:ext cx="5794558" cy="1313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12"/>
              </a:lnSpc>
            </a:pPr>
            <a:r>
              <a:rPr lang="en-US" sz="7623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mathematics.”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3194" y="1338715"/>
            <a:ext cx="7863328" cy="140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672"/>
              </a:lnSpc>
            </a:pPr>
            <a:r>
              <a:rPr lang="en-US" sz="7623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“Logic is the bridge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66435" y="2657606"/>
            <a:ext cx="6610576" cy="131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1"/>
              </a:lnSpc>
            </a:pPr>
            <a:r>
              <a:rPr lang="en-US" sz="7619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between</a:t>
            </a:r>
            <a:r>
              <a:rPr lang="en-US" sz="761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7619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natural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79845" y="3881092"/>
            <a:ext cx="5354003" cy="1312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31"/>
              </a:lnSpc>
            </a:pPr>
            <a:r>
              <a:rPr lang="en-US" sz="7619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language</a:t>
            </a:r>
            <a:r>
              <a:rPr lang="en-US" sz="761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</a:t>
            </a:r>
            <a:r>
              <a:rPr lang="en-US" sz="7619">
                <a:solidFill>
                  <a:srgbClr val="3371A5"/>
                </a:solidFill>
                <a:latin typeface="Calibri (MS)"/>
                <a:ea typeface="Calibri (MS)"/>
                <a:cs typeface="Calibri (MS)"/>
                <a:sym typeface="Calibri (MS)"/>
              </a:rPr>
              <a:t>and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80135" y="2796349"/>
            <a:ext cx="1911263" cy="178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3"/>
              </a:lnSpc>
            </a:pPr>
            <a:r>
              <a:rPr lang="en-US" sz="5373" b="1">
                <a:solidFill>
                  <a:srgbClr val="8497B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TOPIC:</a:t>
            </a:r>
          </a:p>
          <a:p>
            <a:pPr algn="l">
              <a:lnSpc>
                <a:spcPts val="6750"/>
              </a:lnSpc>
            </a:pPr>
            <a:r>
              <a:rPr lang="en-US" sz="5369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366456" y="4511171"/>
            <a:ext cx="6749986" cy="927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53"/>
              </a:lnSpc>
            </a:pPr>
            <a:r>
              <a:rPr lang="en-US" sz="5373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and Logical Expressions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485906" y="5243667"/>
            <a:ext cx="87832" cy="81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2"/>
              </a:lnSpc>
            </a:pPr>
            <a:r>
              <a:rPr lang="en-US" sz="3494" b="1" i="1">
                <a:solidFill>
                  <a:srgbClr val="2F5597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366456" y="3578031"/>
            <a:ext cx="9173266" cy="90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5369" b="1" dirty="0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Conversion Between Sentences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25511" y="5453217"/>
            <a:ext cx="5825883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494" b="1" i="1">
                <a:solidFill>
                  <a:srgbClr val="2F5597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Using</a:t>
            </a:r>
            <a:r>
              <a:rPr lang="en-US" sz="3494" b="1" i="1">
                <a:solidFill>
                  <a:srgbClr val="000000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 </a:t>
            </a:r>
            <a:r>
              <a:rPr lang="en-US" sz="3494" b="1" i="1">
                <a:solidFill>
                  <a:srgbClr val="2F5597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Predicates</a:t>
            </a:r>
            <a:r>
              <a:rPr lang="en-US" sz="3494" b="1" i="1">
                <a:solidFill>
                  <a:srgbClr val="000000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 </a:t>
            </a:r>
            <a:r>
              <a:rPr lang="en-US" sz="3494" b="1" i="1">
                <a:solidFill>
                  <a:srgbClr val="2F5597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&amp;</a:t>
            </a:r>
            <a:r>
              <a:rPr lang="en-US" sz="3494" b="1" i="1">
                <a:solidFill>
                  <a:srgbClr val="000000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 </a:t>
            </a:r>
            <a:r>
              <a:rPr lang="en-US" sz="3494" b="1" i="1">
                <a:solidFill>
                  <a:srgbClr val="2F5597"/>
                </a:solidFill>
                <a:latin typeface="Barlow Heavy Italics"/>
                <a:ea typeface="Barlow Heavy Italics"/>
                <a:cs typeface="Barlow Heavy Italics"/>
                <a:sym typeface="Barlow Heavy Italics"/>
              </a:rPr>
              <a:t>Quantifiers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0661" y="3795391"/>
            <a:ext cx="8068401" cy="3341049"/>
          </a:xfrm>
          <a:custGeom>
            <a:avLst/>
            <a:gdLst/>
            <a:ahLst/>
            <a:cxnLst/>
            <a:rect l="l" t="t" r="r" b="b"/>
            <a:pathLst>
              <a:path w="8068401" h="3341049">
                <a:moveTo>
                  <a:pt x="0" y="0"/>
                </a:moveTo>
                <a:lnTo>
                  <a:pt x="8068401" y="0"/>
                </a:lnTo>
                <a:lnTo>
                  <a:pt x="8068401" y="3341049"/>
                </a:lnTo>
                <a:lnTo>
                  <a:pt x="0" y="33410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218771" y="3795391"/>
            <a:ext cx="8068627" cy="3341215"/>
          </a:xfrm>
          <a:custGeom>
            <a:avLst/>
            <a:gdLst/>
            <a:ahLst/>
            <a:cxnLst/>
            <a:rect l="l" t="t" r="r" b="b"/>
            <a:pathLst>
              <a:path w="8068627" h="3341215">
                <a:moveTo>
                  <a:pt x="0" y="0"/>
                </a:moveTo>
                <a:lnTo>
                  <a:pt x="8068628" y="0"/>
                </a:lnTo>
                <a:lnTo>
                  <a:pt x="8068628" y="3341215"/>
                </a:lnTo>
                <a:lnTo>
                  <a:pt x="0" y="33412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849654" y="4106132"/>
            <a:ext cx="370284" cy="462855"/>
          </a:xfrm>
          <a:custGeom>
            <a:avLst/>
            <a:gdLst/>
            <a:ahLst/>
            <a:cxnLst/>
            <a:rect l="l" t="t" r="r" b="b"/>
            <a:pathLst>
              <a:path w="370284" h="462855">
                <a:moveTo>
                  <a:pt x="0" y="0"/>
                </a:moveTo>
                <a:lnTo>
                  <a:pt x="370284" y="0"/>
                </a:lnTo>
                <a:lnTo>
                  <a:pt x="370284" y="462856"/>
                </a:lnTo>
                <a:lnTo>
                  <a:pt x="0" y="46285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67824" y="4106132"/>
            <a:ext cx="370284" cy="462855"/>
          </a:xfrm>
          <a:custGeom>
            <a:avLst/>
            <a:gdLst/>
            <a:ahLst/>
            <a:cxnLst/>
            <a:rect l="l" t="t" r="r" b="b"/>
            <a:pathLst>
              <a:path w="370284" h="462855">
                <a:moveTo>
                  <a:pt x="0" y="0"/>
                </a:moveTo>
                <a:lnTo>
                  <a:pt x="370284" y="0"/>
                </a:lnTo>
                <a:lnTo>
                  <a:pt x="370284" y="462856"/>
                </a:lnTo>
                <a:lnTo>
                  <a:pt x="0" y="4628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928176"/>
            <a:ext cx="16138886" cy="189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17"/>
              </a:lnSpc>
            </a:pPr>
            <a:r>
              <a:rPr lang="en-US" sz="5369" b="1" dirty="0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Introduction to Logic, Predicates and Quantifiers</a:t>
            </a:r>
          </a:p>
          <a:p>
            <a:pPr algn="l">
              <a:lnSpc>
                <a:spcPts val="3872"/>
              </a:lnSpc>
            </a:pPr>
            <a:r>
              <a:rPr lang="en-US" sz="2369" b="1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Logic helps translate natural language into precise mathematical forms. Predicates and quantifiers are fundamental tools for representing statements accurately.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26845" y="5688009"/>
            <a:ext cx="6935045" cy="14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Barlow Medium" panose="00000600000000000000" pitchFamily="2" charset="0"/>
                <a:ea typeface="Arimo"/>
                <a:cs typeface="Arimo"/>
                <a:sym typeface="Arimo"/>
              </a:rPr>
              <a:t>Key component used to represent complex statements.</a:t>
            </a:r>
          </a:p>
          <a:p>
            <a:pPr algn="l">
              <a:lnSpc>
                <a:spcPts val="3870"/>
              </a:lnSpc>
            </a:pPr>
            <a:endParaRPr lang="en-US" sz="2369" b="1" dirty="0">
              <a:solidFill>
                <a:schemeClr val="bg1">
                  <a:lumMod val="95000"/>
                </a:schemeClr>
              </a:solidFill>
              <a:latin typeface="Barlow Medium" panose="00000600000000000000" pitchFamily="2" charset="0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645813" y="5688009"/>
            <a:ext cx="6659035" cy="95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369" b="1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Symbols that specify the quantity of elements in a domain that satisfy a predicate.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26845" y="5045535"/>
            <a:ext cx="1493449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08760" y="7649670"/>
            <a:ext cx="2909935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Universal Quantifier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645813" y="5045535"/>
            <a:ext cx="1615666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Quantifiers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9340" y="7649670"/>
            <a:ext cx="3050262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 dirty="0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Existential Quantifier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80135" y="7646670"/>
            <a:ext cx="31025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❑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30715" y="7646670"/>
            <a:ext cx="310253" cy="468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❑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905" y="8290798"/>
            <a:ext cx="374237" cy="68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494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∀</a:t>
            </a:r>
            <a:r>
              <a:rPr lang="en-US" sz="3494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86950" y="8290798"/>
            <a:ext cx="356759" cy="685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494" spc="3">
                <a:solidFill>
                  <a:srgbClr val="FFFF00"/>
                </a:solidFill>
                <a:latin typeface="Barlow"/>
                <a:ea typeface="Barlow"/>
                <a:cs typeface="Barlow"/>
                <a:sym typeface="Barlow"/>
              </a:rPr>
              <a:t>∃</a:t>
            </a:r>
            <a:r>
              <a:rPr lang="en-US" sz="3494" b="1" spc="3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95475" y="8324088"/>
            <a:ext cx="317897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494" b="1" spc="6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=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37470" y="8324088"/>
            <a:ext cx="318278" cy="608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2"/>
              </a:lnSpc>
            </a:pPr>
            <a:r>
              <a:rPr lang="en-US" sz="3494" b="1" spc="1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=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07895" y="8386953"/>
            <a:ext cx="1231154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"For all"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48306" y="8386953"/>
            <a:ext cx="2270319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"There exists"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80040" y="4825794"/>
            <a:ext cx="57150" cy="987635"/>
          </a:xfrm>
          <a:custGeom>
            <a:avLst/>
            <a:gdLst/>
            <a:ahLst/>
            <a:cxnLst/>
            <a:rect l="l" t="t" r="r" b="b"/>
            <a:pathLst>
              <a:path w="57150" h="987635">
                <a:moveTo>
                  <a:pt x="0" y="0"/>
                </a:moveTo>
                <a:lnTo>
                  <a:pt x="57150" y="0"/>
                </a:lnTo>
                <a:lnTo>
                  <a:pt x="57150" y="987635"/>
                </a:lnTo>
                <a:lnTo>
                  <a:pt x="0" y="9876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80135" y="1158681"/>
            <a:ext cx="552640" cy="936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373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➢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4510" y="1165991"/>
            <a:ext cx="7412593" cy="1003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22"/>
              </a:lnSpc>
            </a:pPr>
            <a:r>
              <a:rPr lang="en-US" sz="5373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Understanding Predicates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0135" y="2943225"/>
            <a:ext cx="15755731" cy="1436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70"/>
              </a:lnSpc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Arimo"/>
                <a:ea typeface="Arimo"/>
                <a:cs typeface="Arimo"/>
                <a:sym typeface="Arimo"/>
              </a:rPr>
              <a:t>A predicate is a statement with variables that becomes true or false when values are assigned to those variables..</a:t>
            </a:r>
          </a:p>
          <a:p>
            <a:pPr algn="l">
              <a:lnSpc>
                <a:spcPts val="3870"/>
              </a:lnSpc>
            </a:pPr>
            <a:endParaRPr lang="en-US" sz="2400" b="1" dirty="0">
              <a:solidFill>
                <a:schemeClr val="bg1">
                  <a:lumMod val="95000"/>
                </a:schemeClr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43050" y="4823139"/>
            <a:ext cx="1385602" cy="42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505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Example: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10198" y="4838700"/>
            <a:ext cx="1714202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000" b="1" dirty="0">
                <a:solidFill>
                  <a:srgbClr val="2B3541"/>
                </a:solidFill>
                <a:latin typeface="Barlow Bold"/>
                <a:ea typeface="Barlow Bold"/>
                <a:cs typeface="Barlow Bold"/>
                <a:sym typeface="Barlow Bold"/>
              </a:rPr>
              <a:t> </a:t>
            </a:r>
            <a:r>
              <a:rPr lang="en-US" sz="3000" b="1" dirty="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rPr>
              <a:t>P(x) : x&gt;3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7208" y="7733193"/>
            <a:ext cx="1506795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The </a:t>
            </a:r>
            <a:r>
              <a:rPr lang="en-US" sz="3000" b="1">
                <a:solidFill>
                  <a:srgbClr val="E0E4E6"/>
                </a:solidFill>
                <a:latin typeface="Barlow Bold"/>
                <a:ea typeface="Barlow Bold"/>
                <a:cs typeface="Barlow Bold"/>
                <a:sym typeface="Barlow Bold"/>
              </a:rPr>
              <a:t>Domain</a:t>
            </a:r>
            <a:r>
              <a:rPr lang="en-US" sz="3000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 defines the set of all possible values that the variables in a predicate can take.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27988" y="6449937"/>
            <a:ext cx="164056" cy="472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6"/>
              </a:lnSpc>
            </a:pPr>
            <a:r>
              <a:rPr lang="en-US" sz="2654">
                <a:solidFill>
                  <a:srgbClr val="BDD7EE"/>
                </a:solidFill>
                <a:latin typeface="Segoe Script"/>
                <a:ea typeface="Segoe Script"/>
                <a:cs typeface="Segoe Script"/>
                <a:sym typeface="Segoe Script"/>
              </a:rPr>
              <a:t>⚬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8467" y="6494812"/>
            <a:ext cx="3988546" cy="454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16"/>
              </a:lnSpc>
            </a:pPr>
            <a:r>
              <a:rPr lang="en-US" sz="2654">
                <a:solidFill>
                  <a:srgbClr val="BDD7EE"/>
                </a:solidFill>
                <a:latin typeface="210 8비트"/>
                <a:ea typeface="210 8비트"/>
                <a:cs typeface="210 8비트"/>
                <a:sym typeface="210 8비트"/>
              </a:rPr>
              <a:t>If domain = integers, then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632024" y="6484715"/>
            <a:ext cx="4273975" cy="483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18"/>
              </a:lnSpc>
            </a:pPr>
            <a:r>
              <a:rPr lang="en-US" sz="3200" i="1" dirty="0">
                <a:solidFill>
                  <a:srgbClr val="BDD7EE"/>
                </a:solidFill>
                <a:latin typeface="24"/>
                <a:ea typeface="20db"/>
                <a:cs typeface="20db"/>
                <a:sym typeface="20db"/>
              </a:rPr>
              <a:t>P(5)=true</a:t>
            </a:r>
            <a:r>
              <a:rPr lang="en-US" sz="3200" dirty="0">
                <a:solidFill>
                  <a:srgbClr val="BDD7EE"/>
                </a:solidFill>
                <a:latin typeface="24"/>
                <a:ea typeface="20db"/>
                <a:cs typeface="20db"/>
                <a:sym typeface="20db"/>
              </a:rPr>
              <a:t>,   </a:t>
            </a:r>
            <a:r>
              <a:rPr lang="en-US" sz="3200" i="1" dirty="0">
                <a:solidFill>
                  <a:srgbClr val="BDD7EE"/>
                </a:solidFill>
                <a:latin typeface="24"/>
                <a:ea typeface="20db"/>
                <a:cs typeface="20db"/>
                <a:sym typeface="20db"/>
              </a:rPr>
              <a:t>P(2)=false</a:t>
            </a:r>
            <a:endParaRPr lang="en-US" sz="3200" dirty="0">
              <a:solidFill>
                <a:srgbClr val="BDD7EE"/>
              </a:solidFill>
              <a:latin typeface="24"/>
              <a:ea typeface="20db"/>
              <a:cs typeface="20db"/>
              <a:sym typeface="20db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611" y="5430048"/>
            <a:ext cx="5367111" cy="2599372"/>
          </a:xfrm>
          <a:custGeom>
            <a:avLst/>
            <a:gdLst/>
            <a:ahLst/>
            <a:cxnLst/>
            <a:rect l="l" t="t" r="r" b="b"/>
            <a:pathLst>
              <a:path w="5367111" h="2599372">
                <a:moveTo>
                  <a:pt x="0" y="0"/>
                </a:moveTo>
                <a:lnTo>
                  <a:pt x="5367111" y="0"/>
                </a:lnTo>
                <a:lnTo>
                  <a:pt x="5367111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60486" y="5430048"/>
            <a:ext cx="5367016" cy="2599372"/>
          </a:xfrm>
          <a:custGeom>
            <a:avLst/>
            <a:gdLst/>
            <a:ahLst/>
            <a:cxnLst/>
            <a:rect l="l" t="t" r="r" b="b"/>
            <a:pathLst>
              <a:path w="5367016" h="2599372">
                <a:moveTo>
                  <a:pt x="0" y="0"/>
                </a:moveTo>
                <a:lnTo>
                  <a:pt x="5367016" y="0"/>
                </a:lnTo>
                <a:lnTo>
                  <a:pt x="5367016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9266" y="5430048"/>
            <a:ext cx="5367183" cy="2599372"/>
          </a:xfrm>
          <a:custGeom>
            <a:avLst/>
            <a:gdLst/>
            <a:ahLst/>
            <a:cxnLst/>
            <a:rect l="l" t="t" r="r" b="b"/>
            <a:pathLst>
              <a:path w="5367183" h="2599372">
                <a:moveTo>
                  <a:pt x="0" y="0"/>
                </a:moveTo>
                <a:lnTo>
                  <a:pt x="5367183" y="0"/>
                </a:lnTo>
                <a:lnTo>
                  <a:pt x="5367183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36650" y="6694277"/>
            <a:ext cx="4324671" cy="532650"/>
          </a:xfrm>
          <a:custGeom>
            <a:avLst/>
            <a:gdLst/>
            <a:ahLst/>
            <a:cxnLst/>
            <a:rect l="l" t="t" r="r" b="b"/>
            <a:pathLst>
              <a:path w="4324671" h="532650">
                <a:moveTo>
                  <a:pt x="0" y="0"/>
                </a:moveTo>
                <a:lnTo>
                  <a:pt x="4324672" y="0"/>
                </a:lnTo>
                <a:lnTo>
                  <a:pt x="4324672" y="532650"/>
                </a:lnTo>
                <a:lnTo>
                  <a:pt x="0" y="532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2301061"/>
            <a:ext cx="513755" cy="86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10" y="2276999"/>
            <a:ext cx="13308568" cy="9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English Sentence to Logical Expression: Example 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245" y="6501765"/>
            <a:ext cx="4211955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800" b="1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"All humans are mortal."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58346" y="6368415"/>
            <a:ext cx="94869" cy="115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• 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86971" y="6368415"/>
            <a:ext cx="3470744" cy="115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H(x): "x is a human“</a:t>
            </a:r>
          </a:p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M(x): "x is mortal"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80135" y="4699956"/>
            <a:ext cx="9962459" cy="4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Let's convert the sentence "All humans are mortal" into a logical expression.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245" y="5811667"/>
            <a:ext cx="1322130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58346" y="5811667"/>
            <a:ext cx="1493449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37912" y="5811667"/>
            <a:ext cx="2611184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Logical Expression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611" y="5430048"/>
            <a:ext cx="5367111" cy="2599372"/>
          </a:xfrm>
          <a:custGeom>
            <a:avLst/>
            <a:gdLst/>
            <a:ahLst/>
            <a:cxnLst/>
            <a:rect l="l" t="t" r="r" b="b"/>
            <a:pathLst>
              <a:path w="5367111" h="2599372">
                <a:moveTo>
                  <a:pt x="0" y="0"/>
                </a:moveTo>
                <a:lnTo>
                  <a:pt x="5367111" y="0"/>
                </a:lnTo>
                <a:lnTo>
                  <a:pt x="5367111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60486" y="5430048"/>
            <a:ext cx="5367016" cy="2599372"/>
          </a:xfrm>
          <a:custGeom>
            <a:avLst/>
            <a:gdLst/>
            <a:ahLst/>
            <a:cxnLst/>
            <a:rect l="l" t="t" r="r" b="b"/>
            <a:pathLst>
              <a:path w="5367016" h="2599372">
                <a:moveTo>
                  <a:pt x="0" y="0"/>
                </a:moveTo>
                <a:lnTo>
                  <a:pt x="5367016" y="0"/>
                </a:lnTo>
                <a:lnTo>
                  <a:pt x="5367016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9266" y="5430048"/>
            <a:ext cx="5367183" cy="2599372"/>
          </a:xfrm>
          <a:custGeom>
            <a:avLst/>
            <a:gdLst/>
            <a:ahLst/>
            <a:cxnLst/>
            <a:rect l="l" t="t" r="r" b="b"/>
            <a:pathLst>
              <a:path w="5367183" h="2599372">
                <a:moveTo>
                  <a:pt x="0" y="0"/>
                </a:moveTo>
                <a:lnTo>
                  <a:pt x="5367183" y="0"/>
                </a:lnTo>
                <a:lnTo>
                  <a:pt x="5367183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536650" y="6694277"/>
            <a:ext cx="4324671" cy="532650"/>
          </a:xfrm>
          <a:custGeom>
            <a:avLst/>
            <a:gdLst/>
            <a:ahLst/>
            <a:cxnLst/>
            <a:rect l="l" t="t" r="r" b="b"/>
            <a:pathLst>
              <a:path w="4324671" h="532650">
                <a:moveTo>
                  <a:pt x="0" y="0"/>
                </a:moveTo>
                <a:lnTo>
                  <a:pt x="4324672" y="0"/>
                </a:lnTo>
                <a:lnTo>
                  <a:pt x="4324672" y="532650"/>
                </a:lnTo>
                <a:lnTo>
                  <a:pt x="0" y="53265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2301061"/>
            <a:ext cx="513755" cy="86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➢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10" y="2276999"/>
            <a:ext cx="13308568" cy="9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b="1" dirty="0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English Sentence to Logical Expression: Example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9245" y="6454140"/>
            <a:ext cx="4259662" cy="957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800" b="1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"There exists a student who studies hard."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58346" y="6368415"/>
            <a:ext cx="94869" cy="115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• 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0135" y="4699956"/>
            <a:ext cx="8679168" cy="4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Consider the sentence: "There exists a student who studies hard."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486971" y="6368415"/>
            <a:ext cx="4007167" cy="1126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S(x): "x is a student" </a:t>
            </a:r>
          </a:p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H(x): "x studies hard"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79245" y="5811667"/>
            <a:ext cx="1322130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58346" y="5811667"/>
            <a:ext cx="1493449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537912" y="5811667"/>
            <a:ext cx="2611184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Logical Expression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611" y="5342418"/>
            <a:ext cx="5367111" cy="2774633"/>
          </a:xfrm>
          <a:custGeom>
            <a:avLst/>
            <a:gdLst/>
            <a:ahLst/>
            <a:cxnLst/>
            <a:rect l="l" t="t" r="r" b="b"/>
            <a:pathLst>
              <a:path w="5367111" h="2774633">
                <a:moveTo>
                  <a:pt x="0" y="0"/>
                </a:moveTo>
                <a:lnTo>
                  <a:pt x="5367111" y="0"/>
                </a:lnTo>
                <a:lnTo>
                  <a:pt x="5367111" y="2774632"/>
                </a:lnTo>
                <a:lnTo>
                  <a:pt x="0" y="2774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60486" y="5342418"/>
            <a:ext cx="5367016" cy="2774633"/>
          </a:xfrm>
          <a:custGeom>
            <a:avLst/>
            <a:gdLst/>
            <a:ahLst/>
            <a:cxnLst/>
            <a:rect l="l" t="t" r="r" b="b"/>
            <a:pathLst>
              <a:path w="5367016" h="2774633">
                <a:moveTo>
                  <a:pt x="0" y="0"/>
                </a:moveTo>
                <a:lnTo>
                  <a:pt x="5367016" y="0"/>
                </a:lnTo>
                <a:lnTo>
                  <a:pt x="5367016" y="2774632"/>
                </a:lnTo>
                <a:lnTo>
                  <a:pt x="0" y="27746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39266" y="5342418"/>
            <a:ext cx="5367183" cy="2774633"/>
          </a:xfrm>
          <a:custGeom>
            <a:avLst/>
            <a:gdLst/>
            <a:ahLst/>
            <a:cxnLst/>
            <a:rect l="l" t="t" r="r" b="b"/>
            <a:pathLst>
              <a:path w="5367183" h="2774633">
                <a:moveTo>
                  <a:pt x="0" y="0"/>
                </a:moveTo>
                <a:lnTo>
                  <a:pt x="5367183" y="0"/>
                </a:lnTo>
                <a:lnTo>
                  <a:pt x="5367183" y="2774632"/>
                </a:lnTo>
                <a:lnTo>
                  <a:pt x="0" y="277463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6556855"/>
            <a:ext cx="7547705" cy="593408"/>
          </a:xfrm>
          <a:custGeom>
            <a:avLst/>
            <a:gdLst/>
            <a:ahLst/>
            <a:cxnLst/>
            <a:rect l="l" t="t" r="r" b="b"/>
            <a:pathLst>
              <a:path w="7547705" h="593408">
                <a:moveTo>
                  <a:pt x="0" y="0"/>
                </a:moveTo>
                <a:lnTo>
                  <a:pt x="7547706" y="0"/>
                </a:lnTo>
                <a:lnTo>
                  <a:pt x="7547706" y="593408"/>
                </a:lnTo>
                <a:lnTo>
                  <a:pt x="0" y="593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804" t="-154" b="-188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2171700"/>
            <a:ext cx="576524" cy="86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❖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10" y="2189369"/>
            <a:ext cx="13308568" cy="9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Logical Expression to English Sentence: Example 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946" y="6280785"/>
            <a:ext cx="94869" cy="115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• 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34571" y="6280785"/>
            <a:ext cx="3790629" cy="115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C(x): "x is a cat" </a:t>
            </a:r>
          </a:p>
          <a:p>
            <a:pPr algn="l">
              <a:lnSpc>
                <a:spcPts val="4737"/>
              </a:lnSpc>
            </a:pPr>
            <a:r>
              <a:rPr lang="en-US" sz="32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A(x): "x is an animal"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0135" y="4612326"/>
            <a:ext cx="9726990" cy="4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Let's translate a logical expression back into a natural language sentence.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5512" y="6414135"/>
            <a:ext cx="430228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3200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"Every cat is an animal."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845" y="5724346"/>
            <a:ext cx="1545336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05946" y="5724346"/>
            <a:ext cx="1492818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85512" y="5724346"/>
            <a:ext cx="1321344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81611" y="5430048"/>
            <a:ext cx="5367111" cy="2599372"/>
          </a:xfrm>
          <a:custGeom>
            <a:avLst/>
            <a:gdLst/>
            <a:ahLst/>
            <a:cxnLst/>
            <a:rect l="l" t="t" r="r" b="b"/>
            <a:pathLst>
              <a:path w="5367111" h="2599372">
                <a:moveTo>
                  <a:pt x="0" y="0"/>
                </a:moveTo>
                <a:lnTo>
                  <a:pt x="5367111" y="0"/>
                </a:lnTo>
                <a:lnTo>
                  <a:pt x="5367111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6666" y="6694277"/>
            <a:ext cx="4477071" cy="532650"/>
          </a:xfrm>
          <a:custGeom>
            <a:avLst/>
            <a:gdLst/>
            <a:ahLst/>
            <a:cxnLst/>
            <a:rect l="l" t="t" r="r" b="b"/>
            <a:pathLst>
              <a:path w="4477071" h="532650">
                <a:moveTo>
                  <a:pt x="0" y="0"/>
                </a:moveTo>
                <a:lnTo>
                  <a:pt x="4477072" y="0"/>
                </a:lnTo>
                <a:lnTo>
                  <a:pt x="4477072" y="532650"/>
                </a:lnTo>
                <a:lnTo>
                  <a:pt x="0" y="5326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477000" y="5430048"/>
            <a:ext cx="5367016" cy="2599372"/>
          </a:xfrm>
          <a:custGeom>
            <a:avLst/>
            <a:gdLst/>
            <a:ahLst/>
            <a:cxnLst/>
            <a:rect l="l" t="t" r="r" b="b"/>
            <a:pathLst>
              <a:path w="5367016" h="2599372">
                <a:moveTo>
                  <a:pt x="0" y="0"/>
                </a:moveTo>
                <a:lnTo>
                  <a:pt x="5367016" y="0"/>
                </a:lnTo>
                <a:lnTo>
                  <a:pt x="5367016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939266" y="5430048"/>
            <a:ext cx="5367183" cy="2599372"/>
          </a:xfrm>
          <a:custGeom>
            <a:avLst/>
            <a:gdLst/>
            <a:ahLst/>
            <a:cxnLst/>
            <a:rect l="l" t="t" r="r" b="b"/>
            <a:pathLst>
              <a:path w="5367183" h="2599372">
                <a:moveTo>
                  <a:pt x="0" y="0"/>
                </a:moveTo>
                <a:lnTo>
                  <a:pt x="5367183" y="0"/>
                </a:lnTo>
                <a:lnTo>
                  <a:pt x="5367183" y="2599372"/>
                </a:lnTo>
                <a:lnTo>
                  <a:pt x="0" y="25993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2301061"/>
            <a:ext cx="576524" cy="861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❖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10" y="2276999"/>
            <a:ext cx="13454146" cy="92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92"/>
              </a:lnSpc>
            </a:pPr>
            <a:r>
              <a:rPr lang="en-US" sz="4994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Logical Expression to English Sentence : Example 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905946" y="6368415"/>
            <a:ext cx="94869" cy="115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• •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9062" y="6428553"/>
            <a:ext cx="4884338" cy="11533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37"/>
              </a:lnSpc>
            </a:pPr>
            <a:r>
              <a:rPr lang="en-US" sz="28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P(x): "x is a prime number“</a:t>
            </a:r>
          </a:p>
          <a:p>
            <a:pPr algn="l">
              <a:lnSpc>
                <a:spcPts val="4737"/>
              </a:lnSpc>
            </a:pPr>
            <a:r>
              <a:rPr lang="en-US" sz="2800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E(x): "x is an even number"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0135" y="4699956"/>
            <a:ext cx="10323195" cy="4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Here's another example of converting a logical expression to natural language.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85512" y="6454140"/>
            <a:ext cx="4475822" cy="957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3200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"There exists an even prime number."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26845" y="5811667"/>
            <a:ext cx="1546027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Expression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905946" y="5811667"/>
            <a:ext cx="1493449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85512" y="5811667"/>
            <a:ext cx="1322130" cy="497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3"/>
              </a:lnSpc>
            </a:pPr>
            <a:r>
              <a:rPr lang="en-US" sz="2687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-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0661" y="4275772"/>
            <a:ext cx="5329011" cy="4050828"/>
          </a:xfrm>
          <a:custGeom>
            <a:avLst/>
            <a:gdLst/>
            <a:ahLst/>
            <a:cxnLst/>
            <a:rect l="l" t="t" r="r" b="b"/>
            <a:pathLst>
              <a:path w="5329011" h="4050828">
                <a:moveTo>
                  <a:pt x="0" y="0"/>
                </a:moveTo>
                <a:lnTo>
                  <a:pt x="5329011" y="0"/>
                </a:lnTo>
                <a:lnTo>
                  <a:pt x="5329011" y="4050828"/>
                </a:lnTo>
                <a:lnTo>
                  <a:pt x="0" y="40508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479536" y="4275772"/>
            <a:ext cx="5328916" cy="4050828"/>
          </a:xfrm>
          <a:custGeom>
            <a:avLst/>
            <a:gdLst/>
            <a:ahLst/>
            <a:cxnLst/>
            <a:rect l="l" t="t" r="r" b="b"/>
            <a:pathLst>
              <a:path w="5328916" h="4050828">
                <a:moveTo>
                  <a:pt x="0" y="0"/>
                </a:moveTo>
                <a:lnTo>
                  <a:pt x="5328916" y="0"/>
                </a:lnTo>
                <a:lnTo>
                  <a:pt x="5328916" y="4050828"/>
                </a:lnTo>
                <a:lnTo>
                  <a:pt x="0" y="405082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958316" y="4275772"/>
            <a:ext cx="5329083" cy="4050828"/>
          </a:xfrm>
          <a:custGeom>
            <a:avLst/>
            <a:gdLst/>
            <a:ahLst/>
            <a:cxnLst/>
            <a:rect l="l" t="t" r="r" b="b"/>
            <a:pathLst>
              <a:path w="5329083" h="4050828">
                <a:moveTo>
                  <a:pt x="0" y="0"/>
                </a:moveTo>
                <a:lnTo>
                  <a:pt x="5329083" y="0"/>
                </a:lnTo>
                <a:lnTo>
                  <a:pt x="5329083" y="4050828"/>
                </a:lnTo>
                <a:lnTo>
                  <a:pt x="0" y="405082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384250" y="6408646"/>
            <a:ext cx="4477071" cy="1065312"/>
          </a:xfrm>
          <a:custGeom>
            <a:avLst/>
            <a:gdLst/>
            <a:ahLst/>
            <a:cxnLst/>
            <a:rect l="l" t="t" r="r" b="b"/>
            <a:pathLst>
              <a:path w="4477071" h="1065312">
                <a:moveTo>
                  <a:pt x="0" y="0"/>
                </a:moveTo>
                <a:lnTo>
                  <a:pt x="4477072" y="0"/>
                </a:lnTo>
                <a:lnTo>
                  <a:pt x="4477072" y="1065312"/>
                </a:lnTo>
                <a:lnTo>
                  <a:pt x="0" y="10653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80135" y="2387406"/>
            <a:ext cx="620149" cy="470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5373" dirty="0">
                <a:solidFill>
                  <a:srgbClr val="F0FCFF"/>
                </a:solidFill>
                <a:latin typeface="Arimo"/>
                <a:ea typeface="Arimo"/>
                <a:cs typeface="Arimo"/>
                <a:sym typeface="Arimo"/>
              </a:rPr>
              <a:t>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4510" y="2368844"/>
            <a:ext cx="4764941" cy="537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86"/>
              </a:lnSpc>
            </a:pPr>
            <a:r>
              <a:rPr lang="en-US" sz="5373" b="1">
                <a:solidFill>
                  <a:srgbClr val="F0FCFF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Mixed Example: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26845" y="6168390"/>
            <a:ext cx="4113931" cy="957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"Every teacher has at least one student."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905946" y="6082665"/>
            <a:ext cx="94988" cy="175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• • •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80135" y="3526476"/>
            <a:ext cx="8679478" cy="418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7"/>
              </a:lnSpc>
            </a:pPr>
            <a:r>
              <a:rPr lang="en-US" sz="2369" b="1" spc="2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This example combines both universal and existential quantifiers.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334571" y="6082665"/>
            <a:ext cx="3479030" cy="1755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37"/>
              </a:lnSpc>
            </a:pPr>
            <a:r>
              <a:rPr lang="en-US" sz="2369" b="1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T(x): "x is a teacher" S(y): "y is a student" Teaches(</a:t>
            </a:r>
            <a:r>
              <a:rPr lang="en-US" sz="2369" b="1" spc="2" dirty="0" err="1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x,y</a:t>
            </a:r>
            <a:r>
              <a:rPr lang="en-US" sz="2369" b="1" spc="2" dirty="0">
                <a:solidFill>
                  <a:srgbClr val="E0E4E6"/>
                </a:solidFill>
                <a:latin typeface="Barlow Medium"/>
                <a:ea typeface="Barlow Medium"/>
                <a:cs typeface="Barlow Medium"/>
                <a:sym typeface="Barlow Medium"/>
              </a:rPr>
              <a:t>): "x teaches y"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80435" y="4611564"/>
            <a:ext cx="189155" cy="53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88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959536" y="4611564"/>
            <a:ext cx="189155" cy="53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88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439102" y="4611564"/>
            <a:ext cx="189155" cy="534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88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26845" y="5526703"/>
            <a:ext cx="1321344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Sentence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905946" y="5526703"/>
            <a:ext cx="1492818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Predicates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385512" y="5526703"/>
            <a:ext cx="2610350" cy="496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8"/>
              </a:lnSpc>
            </a:pPr>
            <a:r>
              <a:rPr lang="en-US" sz="2684" b="1">
                <a:solidFill>
                  <a:srgbClr val="E0E4E6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Logical Expression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574</Words>
  <Application>Microsoft Office PowerPoint</Application>
  <PresentationFormat>Custom</PresentationFormat>
  <Paragraphs>125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 (MS)</vt:lpstr>
      <vt:lpstr>Calibri (MS) Bold</vt:lpstr>
      <vt:lpstr>24</vt:lpstr>
      <vt:lpstr>Segoe Script</vt:lpstr>
      <vt:lpstr>Barlow</vt:lpstr>
      <vt:lpstr>Calibri</vt:lpstr>
      <vt:lpstr>Barlow Bold</vt:lpstr>
      <vt:lpstr>Barlow Heavy Italics</vt:lpstr>
      <vt:lpstr>210 8비트</vt:lpstr>
      <vt:lpstr>Barlow Medium</vt:lpstr>
      <vt:lpstr>Arimo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dell</dc:creator>
  <cp:lastModifiedBy>dell</cp:lastModifiedBy>
  <cp:revision>6</cp:revision>
  <dcterms:created xsi:type="dcterms:W3CDTF">2006-08-16T00:00:00Z</dcterms:created>
  <dcterms:modified xsi:type="dcterms:W3CDTF">2025-09-04T09:54:15Z</dcterms:modified>
  <dc:identifier>DAGx_G4Oqwg</dc:identifier>
</cp:coreProperties>
</file>